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9" r:id="rId3"/>
    <p:sldId id="265" r:id="rId4"/>
    <p:sldId id="263" r:id="rId5"/>
    <p:sldId id="262" r:id="rId6"/>
    <p:sldId id="266" r:id="rId7"/>
    <p:sldId id="261" r:id="rId8"/>
    <p:sldId id="267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ng, Britt" initials="JB" lastIdx="1" clrIdx="0"/>
  <p:cmAuthor id="1" name="Meg Trucano" initials="MT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6" autoAdjust="0"/>
    <p:restoredTop sz="86480" autoAdjust="0"/>
  </p:normalViewPr>
  <p:slideViewPr>
    <p:cSldViewPr>
      <p:cViewPr>
        <p:scale>
          <a:sx n="49" d="100"/>
          <a:sy n="49" d="100"/>
        </p:scale>
        <p:origin x="-8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6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304D5-FC0B-4CCA-A6CD-F2639C51CA7F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BA2BA-F8C7-4D68-9BF4-1246B95841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4961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BA2BA-F8C7-4D68-9BF4-1246B95841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506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FEC7C-88CB-B34F-A4D1-0C6CB3D2451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44625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4DB36C-85A2-4B9C-B68C-432D435DD30E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818872-A144-4BD3-9192-CCAFC6DA6F8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urveymonkey.com/r/PML2GP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urveymonkey.com/r/PML2GP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Virgin Islands Regional Advisory 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7854696" cy="1475936"/>
          </a:xfrm>
        </p:spPr>
        <p:txBody>
          <a:bodyPr/>
          <a:lstStyle/>
          <a:p>
            <a:r>
              <a:rPr lang="en-US" dirty="0" smtClean="0"/>
              <a:t>Stakeholder Feedback Request</a:t>
            </a:r>
          </a:p>
          <a:p>
            <a:r>
              <a:rPr lang="en-US" dirty="0" smtClean="0"/>
              <a:t>July – August, 2016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800600"/>
            <a:ext cx="4572000" cy="106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86848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371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Department of Education</a:t>
            </a:r>
            <a:br>
              <a:rPr lang="en-US" sz="3200" dirty="0" smtClean="0"/>
            </a:br>
            <a:r>
              <a:rPr lang="en-US" sz="3200" dirty="0" smtClean="0"/>
              <a:t>Comprehensive Assistance Centers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>
            <a:normAutofit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The Education Sciences Reform Act (ESRA) of 2002 </a:t>
            </a:r>
            <a:r>
              <a:rPr lang="en-US" sz="2800" dirty="0"/>
              <a:t>authorized </a:t>
            </a:r>
            <a:r>
              <a:rPr lang="en-US" sz="2800" dirty="0" smtClean="0"/>
              <a:t>Educational </a:t>
            </a:r>
            <a:r>
              <a:rPr lang="en-US" sz="2800" dirty="0"/>
              <a:t>Technical Assistance Act </a:t>
            </a:r>
            <a:r>
              <a:rPr lang="en-US" sz="2800" dirty="0" smtClean="0"/>
              <a:t>(ETAA, Title II of P.L. 107-279)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Prior to a competition for the Centers, the ETAA requires the creation of 10 Regional Advisory Committees to collect feedback from stakeholders on the needs of the regions</a:t>
            </a:r>
            <a:endParaRPr lang="en-US" sz="2800" dirty="0"/>
          </a:p>
        </p:txBody>
      </p:sp>
      <p:pic>
        <p:nvPicPr>
          <p:cNvPr id="5" name="Picture 4" descr="https://upload.wikimedia.org/wikipedia/commons/thumb/0/0e/US-DeptOfEducation-Seal.svg/2000px-US-DeptOfEducation-Seal.svg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329055" cy="1329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791200"/>
            <a:ext cx="2667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0449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Assistance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Comprehensive Centers </a:t>
            </a:r>
            <a:r>
              <a:rPr lang="en-US" dirty="0"/>
              <a:t>provide technical assistance to State education agencies (SEAs) in order to:</a:t>
            </a:r>
          </a:p>
          <a:p>
            <a:pPr lvl="1"/>
            <a:r>
              <a:rPr lang="en-US" dirty="0"/>
              <a:t>Support local education agencies (LEAs), districts, and schools, particularly low-performing districts/schools</a:t>
            </a:r>
          </a:p>
          <a:p>
            <a:pPr lvl="1"/>
            <a:r>
              <a:rPr lang="en-US" dirty="0"/>
              <a:t>Improve educational outcomes for students</a:t>
            </a:r>
          </a:p>
          <a:p>
            <a:pPr lvl="1"/>
            <a:r>
              <a:rPr lang="en-US" dirty="0"/>
              <a:t>Close achievement gaps</a:t>
            </a:r>
          </a:p>
          <a:p>
            <a:pPr lvl="1"/>
            <a:r>
              <a:rPr lang="en-US" dirty="0"/>
              <a:t>Improve the quality of instruction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715000"/>
            <a:ext cx="2667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644777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r>
              <a:rPr lang="en-US" dirty="0" smtClean="0"/>
              <a:t>Types of Training and PD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2639"/>
            <a:ext cx="8229600" cy="4525963"/>
          </a:xfrm>
        </p:spPr>
        <p:txBody>
          <a:bodyPr>
            <a:normAutofit fontScale="40000" lnSpcReduction="20000"/>
          </a:bodyPr>
          <a:lstStyle/>
          <a:p>
            <a:pPr>
              <a:spcAft>
                <a:spcPts val="1200"/>
              </a:spcAft>
            </a:pPr>
            <a:endParaRPr lang="en-US" sz="2800" dirty="0" smtClean="0"/>
          </a:p>
          <a:p>
            <a:pPr>
              <a:spcAft>
                <a:spcPts val="1200"/>
              </a:spcAft>
            </a:pPr>
            <a:r>
              <a:rPr lang="en-US" sz="5900" dirty="0" smtClean="0"/>
              <a:t>Comprehensive Centers provide technical assistance through training and professional development on:</a:t>
            </a:r>
          </a:p>
          <a:p>
            <a:pPr lvl="1">
              <a:spcAft>
                <a:spcPts val="1200"/>
              </a:spcAft>
            </a:pPr>
            <a:r>
              <a:rPr lang="en-US" sz="5900" dirty="0" smtClean="0"/>
              <a:t>Implementing programs under the Every Student Succeeds Act </a:t>
            </a:r>
          </a:p>
          <a:p>
            <a:pPr lvl="1">
              <a:spcAft>
                <a:spcPts val="1200"/>
              </a:spcAft>
            </a:pPr>
            <a:r>
              <a:rPr lang="en-US" sz="5900" dirty="0" smtClean="0"/>
              <a:t>Using scientifically valid teaching methods and assessment tools</a:t>
            </a:r>
          </a:p>
          <a:p>
            <a:pPr lvl="1">
              <a:spcAft>
                <a:spcPts val="1200"/>
              </a:spcAft>
            </a:pPr>
            <a:r>
              <a:rPr lang="en-US" sz="5900" dirty="0" smtClean="0"/>
              <a:t>Communicating across teachers, parents, school officials, and researchers</a:t>
            </a:r>
          </a:p>
          <a:p>
            <a:pPr lvl="1">
              <a:spcAft>
                <a:spcPts val="1200"/>
              </a:spcAft>
            </a:pPr>
            <a:r>
              <a:rPr lang="en-US" sz="5900" dirty="0" smtClean="0"/>
              <a:t>Improving academic achievement and closing gaps</a:t>
            </a:r>
          </a:p>
          <a:p>
            <a:pPr lvl="1">
              <a:spcAft>
                <a:spcPts val="1200"/>
              </a:spcAft>
            </a:pPr>
            <a:r>
              <a:rPr lang="en-US" sz="5900" dirty="0" smtClean="0"/>
              <a:t>Developing educator training in using technology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AABFA3-2E96-9746-9726-DDE373B4FEC0}" type="slidenum">
              <a:rPr lang="en-US" b="1" smtClean="0">
                <a:solidFill>
                  <a:srgbClr val="6A6C67"/>
                </a:solidFill>
                <a:latin typeface="Britannic Bold" pitchFamily="34" charset="0"/>
                <a:cs typeface="David" pitchFamily="34" charset="-79"/>
              </a:rPr>
              <a:pPr/>
              <a:t>4</a:t>
            </a:fld>
            <a:endParaRPr lang="en-US" b="1" smtClean="0">
              <a:solidFill>
                <a:srgbClr val="6A6C67"/>
              </a:solidFill>
              <a:latin typeface="Britannic Bold" pitchFamily="34" charset="0"/>
              <a:cs typeface="David" pitchFamily="34" charset="-79"/>
            </a:endParaRPr>
          </a:p>
          <a:p>
            <a:endParaRPr lang="en-US" sz="600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791200"/>
            <a:ext cx="2667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18538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 for stakeholder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Section 206(a) of the Educational </a:t>
            </a:r>
            <a:r>
              <a:rPr lang="en-US" dirty="0"/>
              <a:t>Technical Assistance Act of 2002 (ETAA</a:t>
            </a:r>
            <a:r>
              <a:rPr lang="en-US" dirty="0" smtClean="0"/>
              <a:t>) directs </a:t>
            </a:r>
            <a:r>
              <a:rPr lang="en-US" dirty="0"/>
              <a:t>the Secretary to establish </a:t>
            </a:r>
            <a:r>
              <a:rPr lang="en-US" dirty="0" smtClean="0"/>
              <a:t>Regional </a:t>
            </a:r>
            <a:r>
              <a:rPr lang="en-US" dirty="0"/>
              <a:t>Advisory </a:t>
            </a:r>
            <a:r>
              <a:rPr lang="en-US" dirty="0" smtClean="0"/>
              <a:t>Committees </a:t>
            </a:r>
            <a:r>
              <a:rPr lang="en-US" dirty="0"/>
              <a:t>(RAC) </a:t>
            </a:r>
            <a:endParaRPr lang="en-US" dirty="0" smtClean="0"/>
          </a:p>
          <a:p>
            <a:r>
              <a:rPr lang="en-US" dirty="0" smtClean="0"/>
              <a:t>RACs are tasked with seeking </a:t>
            </a:r>
            <a:r>
              <a:rPr lang="en-US" dirty="0"/>
              <a:t>input from chief executive officers of States, chief State school officers, educators, and parents (including through a process of open hearings) within the region on the educational needs and how those needs would be most effectively </a:t>
            </a:r>
            <a:r>
              <a:rPr lang="en-US" dirty="0" smtClean="0"/>
              <a:t>addressed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562600"/>
            <a:ext cx="2667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04514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 for stakeholder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Each RAC submits to the Department of Education a report containing recommendations for educational priorities in its region</a:t>
            </a:r>
          </a:p>
          <a:p>
            <a:pPr marL="0" indent="0">
              <a:buNone/>
            </a:pPr>
            <a:endParaRPr lang="en-US" sz="2800" dirty="0" smtClean="0"/>
          </a:p>
          <a:p>
            <a:pPr lvl="1"/>
            <a:r>
              <a:rPr lang="en-US" sz="2400" dirty="0" smtClean="0"/>
              <a:t>Recommendations drawn from input provided by various education stakeholders 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Secretary may use RAC recommendations and other relevant regional surveys to establish priorities for the next cohort of Centers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791200"/>
            <a:ext cx="2667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22724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we asking of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Please take the survey (link below) and provide your feedback regarding:</a:t>
            </a:r>
          </a:p>
          <a:p>
            <a:pPr lvl="1"/>
            <a:r>
              <a:rPr lang="en-US" dirty="0" smtClean="0"/>
              <a:t>What are the most pressing educational issues in your region, as you see them?</a:t>
            </a:r>
          </a:p>
          <a:p>
            <a:pPr lvl="1"/>
            <a:r>
              <a:rPr lang="en-US" dirty="0" smtClean="0"/>
              <a:t>How can the Department of Education's Comprehensive Centers provide assistance to address these issues?</a:t>
            </a:r>
          </a:p>
          <a:p>
            <a:r>
              <a:rPr lang="en-US" dirty="0" smtClean="0"/>
              <a:t>Your feedback is requested by </a:t>
            </a:r>
            <a:r>
              <a:rPr lang="en-US" b="1" u="sng" dirty="0" smtClean="0"/>
              <a:t>August 18, 2016</a:t>
            </a:r>
          </a:p>
          <a:p>
            <a:r>
              <a:rPr lang="en-US" dirty="0" smtClean="0"/>
              <a:t>Survey link</a:t>
            </a:r>
          </a:p>
          <a:p>
            <a:pPr marL="457200" lvl="1" indent="0">
              <a:buNone/>
            </a:pPr>
            <a:r>
              <a:rPr lang="en-US" dirty="0" smtClean="0">
                <a:hlinkClick r:id="rId2"/>
              </a:rPr>
              <a:t>https://www.surveymonkey.com/r/PML2GPN</a:t>
            </a:r>
            <a:r>
              <a:rPr lang="en-US" dirty="0" smtClean="0"/>
              <a:t> 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867400"/>
            <a:ext cx="2667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06594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3000" u="sng" dirty="0" smtClean="0">
                <a:hlinkClick r:id="rId2"/>
              </a:rPr>
              <a:t>https://</a:t>
            </a:r>
            <a:r>
              <a:rPr lang="en-US" sz="3000" u="sng" dirty="0" smtClean="0">
                <a:hlinkClick r:id="rId2"/>
              </a:rPr>
              <a:t>www.surveymonkey.com/r/PML2GPN</a:t>
            </a:r>
            <a:endParaRPr lang="en-US" sz="30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638800"/>
            <a:ext cx="2667000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Thank You!</a:t>
            </a:r>
            <a:endParaRPr lang="en-US" sz="6600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638800"/>
            <a:ext cx="2667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002237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329</Words>
  <Application>Microsoft Office PowerPoint</Application>
  <PresentationFormat>On-screen Show (4:3)</PresentationFormat>
  <Paragraphs>46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Virgin Islands Regional Advisory Committee</vt:lpstr>
      <vt:lpstr>Department of Education Comprehensive Assistance Centers</vt:lpstr>
      <vt:lpstr>Technical Assistance Topics</vt:lpstr>
      <vt:lpstr>Types of Training and PD </vt:lpstr>
      <vt:lpstr>Need for stakeholder feedback</vt:lpstr>
      <vt:lpstr>Need for stakeholder feedback</vt:lpstr>
      <vt:lpstr>What are we asking of you?</vt:lpstr>
      <vt:lpstr>Survey Link</vt:lpstr>
      <vt:lpstr>Thank You!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 Trucano</dc:creator>
  <cp:lastModifiedBy>Yvette</cp:lastModifiedBy>
  <cp:revision>22</cp:revision>
  <dcterms:created xsi:type="dcterms:W3CDTF">2016-07-20T15:09:49Z</dcterms:created>
  <dcterms:modified xsi:type="dcterms:W3CDTF">2016-07-29T03:15:11Z</dcterms:modified>
</cp:coreProperties>
</file>